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861" r:id="rId2"/>
    <p:sldId id="1016" r:id="rId3"/>
    <p:sldId id="1014" r:id="rId4"/>
    <p:sldId id="1018" r:id="rId5"/>
    <p:sldId id="1021" r:id="rId6"/>
    <p:sldId id="1022" r:id="rId7"/>
    <p:sldId id="1023" r:id="rId8"/>
    <p:sldId id="1024"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82400" autoAdjust="0"/>
  </p:normalViewPr>
  <p:slideViewPr>
    <p:cSldViewPr>
      <p:cViewPr varScale="1">
        <p:scale>
          <a:sx n="180" d="100"/>
          <a:sy n="180" d="100"/>
        </p:scale>
        <p:origin x="200" y="38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1/21/21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849041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80018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005731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794572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333210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4234416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129014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Peter 4:12-19</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778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12 </a:t>
            </a:r>
            <a:r>
              <a:rPr lang="en-AU" sz="2800" dirty="0">
                <a:solidFill>
                  <a:schemeClr val="bg1"/>
                </a:solidFill>
                <a:latin typeface="Times New Roman" panose="02020603050405020304" pitchFamily="18" charset="0"/>
                <a:ea typeface="Arial" panose="020B0604020202020204" pitchFamily="34" charset="0"/>
              </a:rPr>
              <a:t>Beloved, do not be surprised at the fiery trial when it comes upon you to test you, as though something strange were happening to you.  </a:t>
            </a:r>
            <a:r>
              <a:rPr lang="en-AU" sz="2800" b="1" baseline="30000" dirty="0">
                <a:solidFill>
                  <a:schemeClr val="bg1"/>
                </a:solidFill>
                <a:latin typeface="Times New Roman" panose="02020603050405020304" pitchFamily="18" charset="0"/>
                <a:ea typeface="Arial" panose="020B0604020202020204" pitchFamily="34" charset="0"/>
              </a:rPr>
              <a:t>13 </a:t>
            </a:r>
            <a:r>
              <a:rPr lang="en-AU" sz="2800" dirty="0">
                <a:solidFill>
                  <a:schemeClr val="bg1"/>
                </a:solidFill>
                <a:latin typeface="Times New Roman" panose="02020603050405020304" pitchFamily="18" charset="0"/>
                <a:ea typeface="Arial" panose="020B0604020202020204" pitchFamily="34" charset="0"/>
              </a:rPr>
              <a:t>But rejoice insofar as you share Christ’s sufferings, that you may also rejoice and be glad when his glory is revealed.  </a:t>
            </a:r>
            <a:r>
              <a:rPr lang="en-AU" sz="2800" b="1" baseline="30000" dirty="0">
                <a:solidFill>
                  <a:schemeClr val="bg1"/>
                </a:solidFill>
                <a:latin typeface="Times New Roman" panose="02020603050405020304" pitchFamily="18" charset="0"/>
                <a:ea typeface="Arial" panose="020B0604020202020204" pitchFamily="34" charset="0"/>
              </a:rPr>
              <a:t>14 </a:t>
            </a:r>
            <a:r>
              <a:rPr lang="en-AU" sz="2800" dirty="0">
                <a:solidFill>
                  <a:schemeClr val="bg1"/>
                </a:solidFill>
                <a:latin typeface="Times New Roman" panose="02020603050405020304" pitchFamily="18" charset="0"/>
                <a:ea typeface="Arial" panose="020B0604020202020204" pitchFamily="34" charset="0"/>
              </a:rPr>
              <a:t>If you are insulted for the name of Christ, you are blessed, because the Spirit of glory and of God rests upon you.  </a:t>
            </a:r>
            <a:r>
              <a:rPr lang="en-AU" sz="2800" b="1" baseline="30000" dirty="0">
                <a:solidFill>
                  <a:schemeClr val="bg1"/>
                </a:solidFill>
                <a:latin typeface="Times New Roman" panose="02020603050405020304" pitchFamily="18" charset="0"/>
                <a:ea typeface="Arial" panose="020B0604020202020204" pitchFamily="34" charset="0"/>
              </a:rPr>
              <a:t>15 </a:t>
            </a:r>
            <a:r>
              <a:rPr lang="en-AU" sz="2800" dirty="0">
                <a:solidFill>
                  <a:schemeClr val="bg1"/>
                </a:solidFill>
                <a:latin typeface="Times New Roman" panose="02020603050405020304" pitchFamily="18" charset="0"/>
                <a:ea typeface="Arial" panose="020B0604020202020204" pitchFamily="34" charset="0"/>
              </a:rPr>
              <a:t>But let none of you suffer as a murderer or a thief or an evildoer or as a meddler.  </a:t>
            </a:r>
            <a:r>
              <a:rPr lang="en-AU" sz="2800" b="1" baseline="30000" dirty="0">
                <a:solidFill>
                  <a:schemeClr val="bg1"/>
                </a:solidFill>
                <a:latin typeface="Times New Roman" panose="02020603050405020304" pitchFamily="18" charset="0"/>
                <a:ea typeface="Arial" panose="020B0604020202020204" pitchFamily="34" charset="0"/>
              </a:rPr>
              <a:t>16 </a:t>
            </a:r>
            <a:r>
              <a:rPr lang="en-AU" sz="2800" dirty="0">
                <a:solidFill>
                  <a:schemeClr val="bg1"/>
                </a:solidFill>
                <a:latin typeface="Times New Roman" panose="02020603050405020304" pitchFamily="18" charset="0"/>
                <a:ea typeface="Arial" panose="020B0604020202020204" pitchFamily="34" charset="0"/>
              </a:rPr>
              <a:t>Yet if anyone suffers as a Christian, let him not be ashamed, but let him glorify God in that name.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65795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42685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17 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it is time for judgment to begin at the household of God;  and if it begins with us, what will be the outcome for those who do not obey the gospel of God?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18 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indent="152400">
              <a:lnSpc>
                <a:spcPct val="115000"/>
              </a:lnSpc>
              <a:spcAft>
                <a:spcPts val="1000"/>
              </a:spcAft>
            </a:pPr>
            <a:r>
              <a:rPr lang="en-AU" sz="1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1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609600">
              <a:lnSpc>
                <a:spcPct val="115000"/>
              </a:lnSpc>
              <a:spcAft>
                <a:spcPts val="100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“If the righteous is scarcely saved,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203200">
              <a:lnSpc>
                <a:spcPct val="115000"/>
              </a:lnSpc>
              <a:spcAft>
                <a:spcPts val="100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what will become of the ungodly and the sinner?”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203200">
              <a:lnSpc>
                <a:spcPct val="115000"/>
              </a:lnSpc>
              <a:spcAft>
                <a:spcPts val="1000"/>
              </a:spcAft>
            </a:pPr>
            <a:r>
              <a:rPr lang="en-AU" sz="1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1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800" b="1" baseline="30000" dirty="0">
                <a:solidFill>
                  <a:schemeClr val="bg1"/>
                </a:solidFill>
                <a:latin typeface="Times New Roman" panose="02020603050405020304" pitchFamily="18" charset="0"/>
                <a:ea typeface="Arial" panose="020B0604020202020204" pitchFamily="34" charset="0"/>
              </a:rPr>
              <a:t>19 </a:t>
            </a:r>
            <a:r>
              <a:rPr lang="en-AU" sz="2800" dirty="0">
                <a:solidFill>
                  <a:schemeClr val="bg1"/>
                </a:solidFill>
                <a:latin typeface="Times New Roman" panose="02020603050405020304" pitchFamily="18" charset="0"/>
                <a:ea typeface="Arial" panose="020B0604020202020204" pitchFamily="34" charset="0"/>
              </a:rPr>
              <a:t>Therefore let those who suffer according to God’s will entrust their souls to a faithful Creator while doing good.</a:t>
            </a:r>
            <a:r>
              <a:rPr lang="en-AU" sz="2800" dirty="0">
                <a:solidFill>
                  <a:schemeClr val="bg1"/>
                </a:solidFill>
              </a:rPr>
              <a:t> </a:t>
            </a:r>
            <a:endParaRPr lang="en-AU" sz="27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047486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6080" y="335099"/>
            <a:ext cx="9131842"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‘Christianised’ culture of the West has largely sheltered us from persecution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our society is being systematically de-Christianised, and persecution is growing </a:t>
            </a:r>
          </a:p>
        </p:txBody>
      </p:sp>
      <p:sp>
        <p:nvSpPr>
          <p:cNvPr id="28" name="TextBox 27">
            <a:extLst>
              <a:ext uri="{FF2B5EF4-FFF2-40B4-BE49-F238E27FC236}">
                <a16:creationId xmlns:a16="http://schemas.microsoft.com/office/drawing/2014/main" id="{9239AAA2-BC73-8E4F-A270-77C7E20A042D}"/>
              </a:ext>
            </a:extLst>
          </p:cNvPr>
          <p:cNvSpPr txBox="1"/>
          <p:nvPr/>
        </p:nvSpPr>
        <p:spPr>
          <a:xfrm>
            <a:off x="14391" y="26752"/>
            <a:ext cx="9062883"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Suffering for the sake of Jesus, is a Normal Part of the Christian Life</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BA54E7D3-A5E4-D04E-869A-A79186EBE558}"/>
              </a:ext>
            </a:extLst>
          </p:cNvPr>
          <p:cNvSpPr/>
          <p:nvPr/>
        </p:nvSpPr>
        <p:spPr>
          <a:xfrm>
            <a:off x="611560" y="913284"/>
            <a:ext cx="7632848"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rPr>
              <a:t>12 </a:t>
            </a:r>
            <a:r>
              <a:rPr lang="en-AU" dirty="0">
                <a:latin typeface="Comic Sans MS" panose="030F0902030302020204" pitchFamily="66" charset="0"/>
                <a:ea typeface="Times New Roman" panose="02020603050405020304" pitchFamily="18" charset="0"/>
              </a:rPr>
              <a:t>Beloved, do not be surprised at the fiery trial when it comes upon you to test you, as though something strange were happening to you.</a:t>
            </a:r>
            <a:endParaRPr lang="en-AU" dirty="0">
              <a:latin typeface="Times New Roman" panose="02020603050405020304" pitchFamily="18" charset="0"/>
              <a:ea typeface="Times New Roman" panose="02020603050405020304" pitchFamily="18" charset="0"/>
            </a:endParaRPr>
          </a:p>
        </p:txBody>
      </p:sp>
      <p:sp>
        <p:nvSpPr>
          <p:cNvPr id="22" name="Rectangle 21">
            <a:extLst>
              <a:ext uri="{FF2B5EF4-FFF2-40B4-BE49-F238E27FC236}">
                <a16:creationId xmlns:a16="http://schemas.microsoft.com/office/drawing/2014/main" id="{62E16624-1931-F747-A377-F21870248FF9}"/>
              </a:ext>
            </a:extLst>
          </p:cNvPr>
          <p:cNvSpPr/>
          <p:nvPr/>
        </p:nvSpPr>
        <p:spPr>
          <a:xfrm>
            <a:off x="96951" y="1559615"/>
            <a:ext cx="8662065" cy="1200329"/>
          </a:xfrm>
          <a:prstGeom prst="rect">
            <a:avLst/>
          </a:prstGeom>
          <a:solidFill>
            <a:schemeClr val="bg1"/>
          </a:solidFill>
        </p:spPr>
        <p:txBody>
          <a:bodyPr wrap="square">
            <a:spAutoFit/>
          </a:bodyPr>
          <a:lstStyle/>
          <a:p>
            <a:pPr algn="ctr"/>
            <a:r>
              <a:rPr lang="en-AU" b="1" dirty="0">
                <a:highlight>
                  <a:srgbClr val="FF00FF"/>
                </a:highlight>
                <a:latin typeface="Comic Sans MS" panose="030F0902030302020204" pitchFamily="66" charset="0"/>
                <a:ea typeface="Arial" panose="020B0604020202020204" pitchFamily="34" charset="0"/>
              </a:rPr>
              <a:t>1</a:t>
            </a:r>
            <a:r>
              <a:rPr lang="en-AU" b="1" baseline="30000" dirty="0">
                <a:highlight>
                  <a:srgbClr val="FF00FF"/>
                </a:highlight>
                <a:latin typeface="Comic Sans MS" panose="030F0902030302020204" pitchFamily="66" charset="0"/>
                <a:ea typeface="Arial" panose="020B0604020202020204" pitchFamily="34" charset="0"/>
              </a:rPr>
              <a:t>:6</a:t>
            </a:r>
            <a:r>
              <a:rPr lang="en-AU" b="1" baseline="30000" dirty="0">
                <a:latin typeface="Comic Sans MS" panose="030F0902030302020204" pitchFamily="66" charset="0"/>
                <a:ea typeface="Arial" panose="020B0604020202020204" pitchFamily="34" charset="0"/>
              </a:rPr>
              <a:t> </a:t>
            </a:r>
            <a:r>
              <a:rPr lang="en-AU" dirty="0">
                <a:latin typeface="Comic Sans MS" panose="030F0902030302020204" pitchFamily="66" charset="0"/>
                <a:ea typeface="Arial" panose="020B0604020202020204" pitchFamily="34" charset="0"/>
              </a:rPr>
              <a:t>In this you rejoice, though now for a little while, if necessary, you have been </a:t>
            </a:r>
            <a:r>
              <a:rPr lang="en-AU" dirty="0">
                <a:highlight>
                  <a:srgbClr val="FFFF00"/>
                </a:highlight>
                <a:latin typeface="Comic Sans MS" panose="030F0902030302020204" pitchFamily="66" charset="0"/>
                <a:ea typeface="Arial" panose="020B0604020202020204" pitchFamily="34" charset="0"/>
              </a:rPr>
              <a:t>grieved by various trials</a:t>
            </a:r>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7 </a:t>
            </a:r>
            <a:r>
              <a:rPr lang="en-AU" dirty="0">
                <a:latin typeface="Comic Sans MS" panose="030F0902030302020204" pitchFamily="66" charset="0"/>
                <a:ea typeface="Arial" panose="020B0604020202020204" pitchFamily="34" charset="0"/>
              </a:rPr>
              <a:t>so that </a:t>
            </a:r>
            <a:r>
              <a:rPr lang="en-AU" dirty="0">
                <a:highlight>
                  <a:srgbClr val="FFFF00"/>
                </a:highlight>
                <a:latin typeface="Comic Sans MS" panose="030F0902030302020204" pitchFamily="66" charset="0"/>
                <a:ea typeface="Arial" panose="020B0604020202020204" pitchFamily="34" charset="0"/>
              </a:rPr>
              <a:t>the tested genuineness of your faith</a:t>
            </a:r>
            <a:r>
              <a:rPr lang="en-AU" dirty="0">
                <a:latin typeface="Comic Sans MS" panose="030F0902030302020204" pitchFamily="66" charset="0"/>
                <a:ea typeface="Arial" panose="020B0604020202020204" pitchFamily="34" charset="0"/>
              </a:rPr>
              <a:t> — more precious than gold that perishes though it is tested by fire — may be found to result in praise and glory and honour at the revelation of Jesus Christ.</a:t>
            </a:r>
            <a:r>
              <a:rPr lang="en-AU" dirty="0">
                <a:latin typeface="Comic Sans MS" panose="030F0902030302020204" pitchFamily="66" charset="0"/>
              </a:rPr>
              <a:t> </a:t>
            </a:r>
            <a:endParaRPr lang="en-AU" dirty="0">
              <a:latin typeface="Comic Sans MS" panose="030F0902030302020204" pitchFamily="66" charset="0"/>
              <a:ea typeface="Times New Roman" panose="02020603050405020304" pitchFamily="18" charset="0"/>
            </a:endParaRPr>
          </a:p>
        </p:txBody>
      </p:sp>
      <p:sp>
        <p:nvSpPr>
          <p:cNvPr id="39" name="TextBox 38">
            <a:extLst>
              <a:ext uri="{FF2B5EF4-FFF2-40B4-BE49-F238E27FC236}">
                <a16:creationId xmlns:a16="http://schemas.microsoft.com/office/drawing/2014/main" id="{5B937E02-168D-6D42-BC51-E52C41EACDF5}"/>
              </a:ext>
            </a:extLst>
          </p:cNvPr>
          <p:cNvSpPr txBox="1"/>
          <p:nvPr/>
        </p:nvSpPr>
        <p:spPr>
          <a:xfrm>
            <a:off x="28568" y="2777041"/>
            <a:ext cx="9062883"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Don’t think that persecution &amp; suffering ought not to happen  ––  It’s normal</a:t>
            </a:r>
            <a:endParaRPr lang="en-AU" sz="21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697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8" grpId="0"/>
      <p:bldP spid="21" grpId="0" animBg="1"/>
      <p:bldP spid="22" grpId="0" animBg="1"/>
      <p:bldP spid="3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29A56B9E-0579-B84F-8BC2-F645DCA264A9}"/>
              </a:ext>
            </a:extLst>
          </p:cNvPr>
          <p:cNvSpPr/>
          <p:nvPr/>
        </p:nvSpPr>
        <p:spPr>
          <a:xfrm>
            <a:off x="1367644" y="481236"/>
            <a:ext cx="6408712" cy="2308324"/>
          </a:xfrm>
          <a:prstGeom prst="rect">
            <a:avLst/>
          </a:prstGeom>
          <a:solidFill>
            <a:schemeClr val="bg1"/>
          </a:solidFill>
        </p:spPr>
        <p:txBody>
          <a:bodyPr wrap="square">
            <a:spAutoFit/>
          </a:bodyPr>
          <a:lstStyle/>
          <a:p>
            <a:r>
              <a:rPr lang="en-AU" sz="2400" dirty="0">
                <a:latin typeface="Times New Roman" panose="02020603050405020304" pitchFamily="18" charset="0"/>
                <a:ea typeface="Times New Roman" panose="02020603050405020304" pitchFamily="18" charset="0"/>
              </a:rPr>
              <a:t>Matthew 10: (ESV)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When they deliver you over, do not be anxious how you are to speak or what you are to say, for what you are to say will be given to you in that hour.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it is not you who speak, </a:t>
            </a:r>
            <a:r>
              <a:rPr lang="en-AU" sz="24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the Spirit of your Father speaking through you.</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endParaRPr lang="en-AU"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0999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6080" y="335099"/>
            <a:ext cx="9131842"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‘Christianised’ culture of the West has largely sheltered us from persecution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our society is being systematically de-Christianised, and persecution is growing </a:t>
            </a:r>
          </a:p>
        </p:txBody>
      </p:sp>
      <p:sp>
        <p:nvSpPr>
          <p:cNvPr id="28" name="TextBox 27">
            <a:extLst>
              <a:ext uri="{FF2B5EF4-FFF2-40B4-BE49-F238E27FC236}">
                <a16:creationId xmlns:a16="http://schemas.microsoft.com/office/drawing/2014/main" id="{9239AAA2-BC73-8E4F-A270-77C7E20A042D}"/>
              </a:ext>
            </a:extLst>
          </p:cNvPr>
          <p:cNvSpPr txBox="1"/>
          <p:nvPr/>
        </p:nvSpPr>
        <p:spPr>
          <a:xfrm>
            <a:off x="14391" y="26752"/>
            <a:ext cx="9062883"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Suffering for the sake of Jesus, is a Normal Part of the Christian Life</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BA54E7D3-A5E4-D04E-869A-A79186EBE558}"/>
              </a:ext>
            </a:extLst>
          </p:cNvPr>
          <p:cNvSpPr/>
          <p:nvPr/>
        </p:nvSpPr>
        <p:spPr>
          <a:xfrm>
            <a:off x="611560" y="913284"/>
            <a:ext cx="7632848"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rPr>
              <a:t>12 </a:t>
            </a:r>
            <a:r>
              <a:rPr lang="en-AU" dirty="0">
                <a:latin typeface="Comic Sans MS" panose="030F0902030302020204" pitchFamily="66" charset="0"/>
                <a:ea typeface="Times New Roman" panose="02020603050405020304" pitchFamily="18" charset="0"/>
              </a:rPr>
              <a:t>Beloved, do not be surprised at the fiery trial when it comes upon you to test you, as though something strange were happening to you.</a:t>
            </a:r>
            <a:endParaRPr lang="en-AU" dirty="0">
              <a:latin typeface="Times New Roman" panose="02020603050405020304" pitchFamily="18" charset="0"/>
              <a:ea typeface="Times New Roman" panose="02020603050405020304" pitchFamily="18" charset="0"/>
            </a:endParaRPr>
          </a:p>
        </p:txBody>
      </p:sp>
      <p:sp>
        <p:nvSpPr>
          <p:cNvPr id="39" name="TextBox 38">
            <a:extLst>
              <a:ext uri="{FF2B5EF4-FFF2-40B4-BE49-F238E27FC236}">
                <a16:creationId xmlns:a16="http://schemas.microsoft.com/office/drawing/2014/main" id="{5B937E02-168D-6D42-BC51-E52C41EACDF5}"/>
              </a:ext>
            </a:extLst>
          </p:cNvPr>
          <p:cNvSpPr txBox="1"/>
          <p:nvPr/>
        </p:nvSpPr>
        <p:spPr>
          <a:xfrm>
            <a:off x="40558" y="1559615"/>
            <a:ext cx="9062883"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Don’t think that persecution &amp; suffering ought not to happen  ––  It’s normal</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39514B80-3555-004B-AEC1-7B2E4FB57AB0}"/>
              </a:ext>
            </a:extLst>
          </p:cNvPr>
          <p:cNvSpPr txBox="1"/>
          <p:nvPr/>
        </p:nvSpPr>
        <p:spPr>
          <a:xfrm>
            <a:off x="11196" y="2365595"/>
            <a:ext cx="9062883"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As we go through Trials &amp; Persecutions, we are not alone.  Holy Spirit is with us</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72969382-27A7-464E-B89F-960722AC1236}"/>
              </a:ext>
            </a:extLst>
          </p:cNvPr>
          <p:cNvSpPr txBox="1"/>
          <p:nvPr/>
        </p:nvSpPr>
        <p:spPr>
          <a:xfrm>
            <a:off x="0" y="2672834"/>
            <a:ext cx="913184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Rejoice in persecutions – On the threshold of Glory;  Share in the Sufferings of Christ</a:t>
            </a:r>
          </a:p>
        </p:txBody>
      </p:sp>
      <p:sp>
        <p:nvSpPr>
          <p:cNvPr id="11" name="TextBox 10">
            <a:extLst>
              <a:ext uri="{FF2B5EF4-FFF2-40B4-BE49-F238E27FC236}">
                <a16:creationId xmlns:a16="http://schemas.microsoft.com/office/drawing/2014/main" id="{FF4BE999-5D90-F04F-83F5-92707250DA93}"/>
              </a:ext>
            </a:extLst>
          </p:cNvPr>
          <p:cNvSpPr txBox="1"/>
          <p:nvPr/>
        </p:nvSpPr>
        <p:spPr>
          <a:xfrm>
            <a:off x="20470" y="3032742"/>
            <a:ext cx="9062883" cy="415498"/>
          </a:xfrm>
          <a:prstGeom prst="rect">
            <a:avLst/>
          </a:prstGeom>
          <a:noFill/>
          <a:ln w="15875">
            <a:solidFill>
              <a:schemeClr val="bg1"/>
            </a:solidFill>
          </a:ln>
        </p:spPr>
        <p:txBody>
          <a:bodyPr wrap="square" rtlCol="0">
            <a:spAutoFit/>
          </a:bodyPr>
          <a:lstStyle/>
          <a:p>
            <a:pPr algn="ctr"/>
            <a:r>
              <a:rPr lang="en-AU" sz="2100" dirty="0">
                <a:solidFill>
                  <a:schemeClr val="bg1"/>
                </a:solidFill>
                <a:latin typeface="Times New Roman" panose="02020603050405020304" pitchFamily="18" charset="0"/>
                <a:cs typeface="Times New Roman" panose="02020603050405020304" pitchFamily="18" charset="0"/>
              </a:rPr>
              <a:t>When we suffer for the sake of Christ, this is where our footsteps are closest to His</a:t>
            </a:r>
          </a:p>
        </p:txBody>
      </p:sp>
      <p:sp>
        <p:nvSpPr>
          <p:cNvPr id="13" name="TextBox 12">
            <a:extLst>
              <a:ext uri="{FF2B5EF4-FFF2-40B4-BE49-F238E27FC236}">
                <a16:creationId xmlns:a16="http://schemas.microsoft.com/office/drawing/2014/main" id="{078546F6-C27B-D14B-A582-88946F1A6B0F}"/>
              </a:ext>
            </a:extLst>
          </p:cNvPr>
          <p:cNvSpPr txBox="1"/>
          <p:nvPr/>
        </p:nvSpPr>
        <p:spPr>
          <a:xfrm>
            <a:off x="7089" y="3459644"/>
            <a:ext cx="913184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 reward for suffering because of criminal behaviour or being a meddler – that’s justice</a:t>
            </a:r>
          </a:p>
        </p:txBody>
      </p:sp>
    </p:spTree>
    <p:extLst>
      <p:ext uri="{BB962C8B-B14F-4D97-AF65-F5344CB8AC3E}">
        <p14:creationId xmlns:p14="http://schemas.microsoft.com/office/powerpoint/2010/main" val="1879712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6080" y="335099"/>
            <a:ext cx="9131842"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‘Christianised’ culture of the West has largely sheltered us from persecution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our society is being systematically de-Christianised, and persecution is growing </a:t>
            </a:r>
          </a:p>
        </p:txBody>
      </p:sp>
      <p:sp>
        <p:nvSpPr>
          <p:cNvPr id="28" name="TextBox 27">
            <a:extLst>
              <a:ext uri="{FF2B5EF4-FFF2-40B4-BE49-F238E27FC236}">
                <a16:creationId xmlns:a16="http://schemas.microsoft.com/office/drawing/2014/main" id="{9239AAA2-BC73-8E4F-A270-77C7E20A042D}"/>
              </a:ext>
            </a:extLst>
          </p:cNvPr>
          <p:cNvSpPr txBox="1"/>
          <p:nvPr/>
        </p:nvSpPr>
        <p:spPr>
          <a:xfrm>
            <a:off x="14391" y="26752"/>
            <a:ext cx="9062883"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Suffering for the sake of Jesus, is a Normal Part of the Christian Life</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BA54E7D3-A5E4-D04E-869A-A79186EBE558}"/>
              </a:ext>
            </a:extLst>
          </p:cNvPr>
          <p:cNvSpPr/>
          <p:nvPr/>
        </p:nvSpPr>
        <p:spPr>
          <a:xfrm>
            <a:off x="13121" y="3028384"/>
            <a:ext cx="5508104"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Yet if anyone suffers as a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Christian</a:t>
            </a:r>
            <a:r>
              <a:rPr lang="en-AU" dirty="0">
                <a:latin typeface="Comic Sans MS" panose="030F0902030302020204" pitchFamily="66" charset="0"/>
                <a:ea typeface="Times New Roman" panose="02020603050405020304" pitchFamily="18" charset="0"/>
                <a:cs typeface="Times New Roman" panose="02020603050405020304" pitchFamily="18" charset="0"/>
              </a:rPr>
              <a:t>, let him not be ashamed, but let him </a:t>
            </a:r>
            <a:r>
              <a:rPr lang="en-AU" u="sng" dirty="0">
                <a:latin typeface="Comic Sans MS" panose="030F0902030302020204" pitchFamily="66" charset="0"/>
                <a:ea typeface="Times New Roman" panose="02020603050405020304" pitchFamily="18" charset="0"/>
                <a:cs typeface="Times New Roman" panose="02020603050405020304" pitchFamily="18" charset="0"/>
              </a:rPr>
              <a:t>glorify God in that name.</a:t>
            </a:r>
            <a:r>
              <a:rPr lang="en-AU" dirty="0"/>
              <a:t> </a:t>
            </a:r>
            <a:endParaRPr lang="en-AU" dirty="0">
              <a:latin typeface="Times New Roman" panose="02020603050405020304" pitchFamily="18" charset="0"/>
              <a:ea typeface="Times New Roman" panose="02020603050405020304" pitchFamily="18" charset="0"/>
            </a:endParaRPr>
          </a:p>
        </p:txBody>
      </p:sp>
      <p:sp>
        <p:nvSpPr>
          <p:cNvPr id="39" name="TextBox 38">
            <a:extLst>
              <a:ext uri="{FF2B5EF4-FFF2-40B4-BE49-F238E27FC236}">
                <a16:creationId xmlns:a16="http://schemas.microsoft.com/office/drawing/2014/main" id="{5B937E02-168D-6D42-BC51-E52C41EACDF5}"/>
              </a:ext>
            </a:extLst>
          </p:cNvPr>
          <p:cNvSpPr txBox="1"/>
          <p:nvPr/>
        </p:nvSpPr>
        <p:spPr>
          <a:xfrm>
            <a:off x="62879" y="874279"/>
            <a:ext cx="9062883"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Don’t think that persecution &amp; suffering ought not to happen  ––  It’s normal</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39514B80-3555-004B-AEC1-7B2E4FB57AB0}"/>
              </a:ext>
            </a:extLst>
          </p:cNvPr>
          <p:cNvSpPr txBox="1"/>
          <p:nvPr/>
        </p:nvSpPr>
        <p:spPr>
          <a:xfrm>
            <a:off x="40558" y="1621208"/>
            <a:ext cx="9062883"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As we go through Trials &amp; Persecutions, we are not alone.  Holy Spirit is with us</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72969382-27A7-464E-B89F-960722AC1236}"/>
              </a:ext>
            </a:extLst>
          </p:cNvPr>
          <p:cNvSpPr txBox="1"/>
          <p:nvPr/>
        </p:nvSpPr>
        <p:spPr>
          <a:xfrm>
            <a:off x="29362" y="1928447"/>
            <a:ext cx="913184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Rejoice in persecutions – On the threshold of Glory;  Share in the Sufferings of Christ</a:t>
            </a:r>
          </a:p>
        </p:txBody>
      </p:sp>
      <p:sp>
        <p:nvSpPr>
          <p:cNvPr id="11" name="TextBox 10">
            <a:extLst>
              <a:ext uri="{FF2B5EF4-FFF2-40B4-BE49-F238E27FC236}">
                <a16:creationId xmlns:a16="http://schemas.microsoft.com/office/drawing/2014/main" id="{FF4BE999-5D90-F04F-83F5-92707250DA93}"/>
              </a:ext>
            </a:extLst>
          </p:cNvPr>
          <p:cNvSpPr txBox="1"/>
          <p:nvPr/>
        </p:nvSpPr>
        <p:spPr>
          <a:xfrm>
            <a:off x="49832" y="2288355"/>
            <a:ext cx="9062883" cy="415498"/>
          </a:xfrm>
          <a:prstGeom prst="rect">
            <a:avLst/>
          </a:prstGeom>
          <a:noFill/>
          <a:ln w="15875">
            <a:solidFill>
              <a:schemeClr val="bg1"/>
            </a:solidFill>
          </a:ln>
        </p:spPr>
        <p:txBody>
          <a:bodyPr wrap="square" rtlCol="0">
            <a:spAutoFit/>
          </a:bodyPr>
          <a:lstStyle/>
          <a:p>
            <a:pPr algn="ctr"/>
            <a:r>
              <a:rPr lang="en-AU" sz="2100" dirty="0">
                <a:solidFill>
                  <a:schemeClr val="bg1"/>
                </a:solidFill>
                <a:latin typeface="Times New Roman" panose="02020603050405020304" pitchFamily="18" charset="0"/>
                <a:cs typeface="Times New Roman" panose="02020603050405020304" pitchFamily="18" charset="0"/>
              </a:rPr>
              <a:t>When we suffer for the sake of Christ, this is where our footsteps are closest to His</a:t>
            </a:r>
          </a:p>
        </p:txBody>
      </p:sp>
      <p:sp>
        <p:nvSpPr>
          <p:cNvPr id="13" name="TextBox 12">
            <a:extLst>
              <a:ext uri="{FF2B5EF4-FFF2-40B4-BE49-F238E27FC236}">
                <a16:creationId xmlns:a16="http://schemas.microsoft.com/office/drawing/2014/main" id="{078546F6-C27B-D14B-A582-88946F1A6B0F}"/>
              </a:ext>
            </a:extLst>
          </p:cNvPr>
          <p:cNvSpPr txBox="1"/>
          <p:nvPr/>
        </p:nvSpPr>
        <p:spPr>
          <a:xfrm>
            <a:off x="36451" y="2715257"/>
            <a:ext cx="913184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 reward for suffering because of criminal behaviour or being a meddler – that’s justice</a:t>
            </a:r>
          </a:p>
        </p:txBody>
      </p:sp>
      <p:sp>
        <p:nvSpPr>
          <p:cNvPr id="12" name="TextBox 11">
            <a:extLst>
              <a:ext uri="{FF2B5EF4-FFF2-40B4-BE49-F238E27FC236}">
                <a16:creationId xmlns:a16="http://schemas.microsoft.com/office/drawing/2014/main" id="{C1EAE6EB-E0AC-6C46-BA16-4582074A01FE}"/>
              </a:ext>
            </a:extLst>
          </p:cNvPr>
          <p:cNvSpPr txBox="1"/>
          <p:nvPr/>
        </p:nvSpPr>
        <p:spPr>
          <a:xfrm>
            <a:off x="5459649" y="3006189"/>
            <a:ext cx="3629526"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 once a label of ridicule.  But now we gladly bear that name.</a:t>
            </a:r>
          </a:p>
        </p:txBody>
      </p:sp>
      <p:sp>
        <p:nvSpPr>
          <p:cNvPr id="14" name="Rectangle 13">
            <a:extLst>
              <a:ext uri="{FF2B5EF4-FFF2-40B4-BE49-F238E27FC236}">
                <a16:creationId xmlns:a16="http://schemas.microsoft.com/office/drawing/2014/main" id="{9BC14819-2235-DD42-AD50-95473387717D}"/>
              </a:ext>
            </a:extLst>
          </p:cNvPr>
          <p:cNvSpPr/>
          <p:nvPr/>
        </p:nvSpPr>
        <p:spPr>
          <a:xfrm>
            <a:off x="559912" y="3653185"/>
            <a:ext cx="8604448"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dirty="0">
                <a:latin typeface="Comic Sans MS" panose="030F0902030302020204" pitchFamily="66" charset="0"/>
                <a:ea typeface="Times New Roman" panose="02020603050405020304" pitchFamily="18" charset="0"/>
                <a:cs typeface="Times New Roman" panose="02020603050405020304" pitchFamily="18" charset="0"/>
              </a:rPr>
              <a:t>For it is time for judgment to begin at the household of God</a:t>
            </a:r>
            <a:r>
              <a:rPr lang="en-AU" dirty="0"/>
              <a:t> </a:t>
            </a:r>
            <a:endParaRPr lang="en-AU" dirty="0">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B9D2F646-179D-DD48-9942-D009E233F591}"/>
              </a:ext>
            </a:extLst>
          </p:cNvPr>
          <p:cNvSpPr txBox="1"/>
          <p:nvPr/>
        </p:nvSpPr>
        <p:spPr>
          <a:xfrm>
            <a:off x="179512" y="4466492"/>
            <a:ext cx="913425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Are we who claim to be Christian spiritually alive or spiritually dead?  (Is our faith genuine?)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entrust our souls to the faithful Creator.  He who made us, will keep us.</a:t>
            </a:r>
          </a:p>
        </p:txBody>
      </p:sp>
      <p:sp>
        <p:nvSpPr>
          <p:cNvPr id="16" name="TextBox 15">
            <a:extLst>
              <a:ext uri="{FF2B5EF4-FFF2-40B4-BE49-F238E27FC236}">
                <a16:creationId xmlns:a16="http://schemas.microsoft.com/office/drawing/2014/main" id="{345CAB65-FE5E-B14D-B634-B0B46CB2AC9C}"/>
              </a:ext>
            </a:extLst>
          </p:cNvPr>
          <p:cNvSpPr txBox="1"/>
          <p:nvPr/>
        </p:nvSpPr>
        <p:spPr>
          <a:xfrm>
            <a:off x="179512" y="4153420"/>
            <a:ext cx="8150921" cy="415498"/>
          </a:xfrm>
          <a:prstGeom prst="rect">
            <a:avLst/>
          </a:prstGeom>
          <a:noFill/>
          <a:ln>
            <a:noFill/>
          </a:ln>
        </p:spPr>
        <p:txBody>
          <a:bodyPr wrap="square" rtlCol="0">
            <a:spAutoFit/>
          </a:bodyPr>
          <a:lstStyle/>
          <a:p>
            <a:r>
              <a:rPr lang="en-AU" sz="2100" dirty="0">
                <a:solidFill>
                  <a:srgbClr val="FFFF00"/>
                </a:solidFill>
                <a:latin typeface="Times New Roman" panose="02020603050405020304" pitchFamily="18" charset="0"/>
                <a:cs typeface="Times New Roman" panose="02020603050405020304" pitchFamily="18" charset="0"/>
              </a:rPr>
              <a:t>Persecution – Judgment beginning with the household of God</a:t>
            </a:r>
            <a:endParaRPr lang="en-AU" sz="21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473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animBg="1"/>
      <p:bldP spid="15" grpId="0" uiExpand="1" build="p"/>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6080" y="335099"/>
            <a:ext cx="913184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society is being systematically de-Christianised, and persecution is growing </a:t>
            </a:r>
          </a:p>
        </p:txBody>
      </p:sp>
      <p:sp>
        <p:nvSpPr>
          <p:cNvPr id="28" name="TextBox 27">
            <a:extLst>
              <a:ext uri="{FF2B5EF4-FFF2-40B4-BE49-F238E27FC236}">
                <a16:creationId xmlns:a16="http://schemas.microsoft.com/office/drawing/2014/main" id="{9239AAA2-BC73-8E4F-A270-77C7E20A042D}"/>
              </a:ext>
            </a:extLst>
          </p:cNvPr>
          <p:cNvSpPr txBox="1"/>
          <p:nvPr/>
        </p:nvSpPr>
        <p:spPr>
          <a:xfrm>
            <a:off x="14391" y="26752"/>
            <a:ext cx="9062883"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Suffering for the sake of Jesus, is a Normal Part of the Christian Life</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39" name="TextBox 38">
            <a:extLst>
              <a:ext uri="{FF2B5EF4-FFF2-40B4-BE49-F238E27FC236}">
                <a16:creationId xmlns:a16="http://schemas.microsoft.com/office/drawing/2014/main" id="{5B937E02-168D-6D42-BC51-E52C41EACDF5}"/>
              </a:ext>
            </a:extLst>
          </p:cNvPr>
          <p:cNvSpPr txBox="1"/>
          <p:nvPr/>
        </p:nvSpPr>
        <p:spPr>
          <a:xfrm>
            <a:off x="102750" y="606092"/>
            <a:ext cx="9062883"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Don’t think that persecution &amp; suffering ought not to happen  ––  It’s normal</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39514B80-3555-004B-AEC1-7B2E4FB57AB0}"/>
              </a:ext>
            </a:extLst>
          </p:cNvPr>
          <p:cNvSpPr txBox="1"/>
          <p:nvPr/>
        </p:nvSpPr>
        <p:spPr>
          <a:xfrm>
            <a:off x="27847" y="937957"/>
            <a:ext cx="9062883"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As we go through Trials &amp; Persecutions, we are not alone.  Holy Spirit is with us</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72969382-27A7-464E-B89F-960722AC1236}"/>
              </a:ext>
            </a:extLst>
          </p:cNvPr>
          <p:cNvSpPr txBox="1"/>
          <p:nvPr/>
        </p:nvSpPr>
        <p:spPr>
          <a:xfrm>
            <a:off x="16651" y="1245196"/>
            <a:ext cx="913184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Rejoice in persecutions – On the threshold of Glory;  Share in the Sufferings of Christ</a:t>
            </a:r>
          </a:p>
        </p:txBody>
      </p:sp>
      <p:sp>
        <p:nvSpPr>
          <p:cNvPr id="11" name="TextBox 10">
            <a:extLst>
              <a:ext uri="{FF2B5EF4-FFF2-40B4-BE49-F238E27FC236}">
                <a16:creationId xmlns:a16="http://schemas.microsoft.com/office/drawing/2014/main" id="{FF4BE999-5D90-F04F-83F5-92707250DA93}"/>
              </a:ext>
            </a:extLst>
          </p:cNvPr>
          <p:cNvSpPr txBox="1"/>
          <p:nvPr/>
        </p:nvSpPr>
        <p:spPr>
          <a:xfrm>
            <a:off x="37121" y="1605104"/>
            <a:ext cx="9062883" cy="415498"/>
          </a:xfrm>
          <a:prstGeom prst="rect">
            <a:avLst/>
          </a:prstGeom>
          <a:noFill/>
          <a:ln w="15875">
            <a:solidFill>
              <a:schemeClr val="bg1"/>
            </a:solidFill>
          </a:ln>
        </p:spPr>
        <p:txBody>
          <a:bodyPr wrap="square" rtlCol="0">
            <a:spAutoFit/>
          </a:bodyPr>
          <a:lstStyle/>
          <a:p>
            <a:pPr algn="ctr"/>
            <a:r>
              <a:rPr lang="en-AU" sz="2100" dirty="0">
                <a:solidFill>
                  <a:schemeClr val="bg1"/>
                </a:solidFill>
                <a:latin typeface="Times New Roman" panose="02020603050405020304" pitchFamily="18" charset="0"/>
                <a:cs typeface="Times New Roman" panose="02020603050405020304" pitchFamily="18" charset="0"/>
              </a:rPr>
              <a:t>When we suffer for the sake of Christ, this is where our footsteps are closest to His</a:t>
            </a:r>
          </a:p>
        </p:txBody>
      </p:sp>
      <p:sp>
        <p:nvSpPr>
          <p:cNvPr id="13" name="TextBox 12">
            <a:extLst>
              <a:ext uri="{FF2B5EF4-FFF2-40B4-BE49-F238E27FC236}">
                <a16:creationId xmlns:a16="http://schemas.microsoft.com/office/drawing/2014/main" id="{078546F6-C27B-D14B-A582-88946F1A6B0F}"/>
              </a:ext>
            </a:extLst>
          </p:cNvPr>
          <p:cNvSpPr txBox="1"/>
          <p:nvPr/>
        </p:nvSpPr>
        <p:spPr>
          <a:xfrm>
            <a:off x="23740" y="2032006"/>
            <a:ext cx="913184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 reward for suffering because of criminal behaviour or being a meddler – that’s justice</a:t>
            </a:r>
          </a:p>
        </p:txBody>
      </p:sp>
      <p:sp>
        <p:nvSpPr>
          <p:cNvPr id="12" name="TextBox 11">
            <a:extLst>
              <a:ext uri="{FF2B5EF4-FFF2-40B4-BE49-F238E27FC236}">
                <a16:creationId xmlns:a16="http://schemas.microsoft.com/office/drawing/2014/main" id="{C1EAE6EB-E0AC-6C46-BA16-4582074A01FE}"/>
              </a:ext>
            </a:extLst>
          </p:cNvPr>
          <p:cNvSpPr txBox="1"/>
          <p:nvPr/>
        </p:nvSpPr>
        <p:spPr>
          <a:xfrm>
            <a:off x="-5670" y="2322938"/>
            <a:ext cx="908213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 once a label of ridicule.  But now we gladly bear that name.</a:t>
            </a:r>
          </a:p>
        </p:txBody>
      </p:sp>
      <p:sp>
        <p:nvSpPr>
          <p:cNvPr id="14" name="Rectangle 13">
            <a:extLst>
              <a:ext uri="{FF2B5EF4-FFF2-40B4-BE49-F238E27FC236}">
                <a16:creationId xmlns:a16="http://schemas.microsoft.com/office/drawing/2014/main" id="{9BC14819-2235-DD42-AD50-95473387717D}"/>
              </a:ext>
            </a:extLst>
          </p:cNvPr>
          <p:cNvSpPr/>
          <p:nvPr/>
        </p:nvSpPr>
        <p:spPr>
          <a:xfrm>
            <a:off x="57007" y="3573145"/>
            <a:ext cx="8901609" cy="353943"/>
          </a:xfrm>
          <a:prstGeom prst="rect">
            <a:avLst/>
          </a:prstGeom>
          <a:solidFill>
            <a:schemeClr val="bg1"/>
          </a:solidFill>
        </p:spPr>
        <p:txBody>
          <a:bodyPr wrap="square">
            <a:spAutoFit/>
          </a:bodyPr>
          <a:lstStyle/>
          <a:p>
            <a:pPr marL="133350">
              <a:tabLst>
                <a:tab pos="127000" algn="l"/>
              </a:tabLst>
            </a:pPr>
            <a:r>
              <a:rPr lang="en-AU" sz="1700" dirty="0">
                <a:latin typeface="Comic Sans MS" panose="030F0902030302020204" pitchFamily="66" charset="0"/>
                <a:ea typeface="Times New Roman" panose="02020603050405020304" pitchFamily="18" charset="0"/>
              </a:rPr>
              <a:t>If the righteous is </a:t>
            </a:r>
            <a:r>
              <a:rPr lang="en-AU" sz="1700" u="sng" dirty="0">
                <a:latin typeface="Comic Sans MS" panose="030F0902030302020204" pitchFamily="66" charset="0"/>
                <a:ea typeface="Times New Roman" panose="02020603050405020304" pitchFamily="18" charset="0"/>
              </a:rPr>
              <a:t>scarcely</a:t>
            </a:r>
            <a:r>
              <a:rPr lang="en-AU" sz="1700" dirty="0">
                <a:latin typeface="Comic Sans MS" panose="030F0902030302020204" pitchFamily="66" charset="0"/>
                <a:ea typeface="Times New Roman" panose="02020603050405020304" pitchFamily="18" charset="0"/>
              </a:rPr>
              <a:t> saved, </a:t>
            </a:r>
            <a:r>
              <a:rPr lang="en-AU" sz="1700" dirty="0">
                <a:latin typeface="Comic Sans MS" panose="030F0902030302020204" pitchFamily="66" charset="0"/>
                <a:ea typeface="Times New Roman" panose="02020603050405020304" pitchFamily="18" charset="0"/>
                <a:cs typeface="Times New Roman" panose="02020603050405020304" pitchFamily="18" charset="0"/>
              </a:rPr>
              <a:t>what will become of the ungodly and the sinner?”</a:t>
            </a:r>
            <a:r>
              <a:rPr lang="en-AU" sz="1700" dirty="0"/>
              <a:t> </a:t>
            </a:r>
            <a:endParaRPr lang="en-AU" sz="1700" dirty="0">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B9D2F646-179D-DD48-9942-D009E233F591}"/>
              </a:ext>
            </a:extLst>
          </p:cNvPr>
          <p:cNvSpPr txBox="1"/>
          <p:nvPr/>
        </p:nvSpPr>
        <p:spPr>
          <a:xfrm>
            <a:off x="3876" y="2943173"/>
            <a:ext cx="9134253"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Are we who claim to be Christian spiritually alive or spiritually dead?  (Is our faith genuine?)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entrust our souls to the faithful Creator.  He who made us, will keep us.</a:t>
            </a:r>
          </a:p>
        </p:txBody>
      </p:sp>
      <p:sp>
        <p:nvSpPr>
          <p:cNvPr id="16" name="TextBox 15">
            <a:extLst>
              <a:ext uri="{FF2B5EF4-FFF2-40B4-BE49-F238E27FC236}">
                <a16:creationId xmlns:a16="http://schemas.microsoft.com/office/drawing/2014/main" id="{99730DF8-46AD-7448-977B-C3B7BE016A5C}"/>
              </a:ext>
            </a:extLst>
          </p:cNvPr>
          <p:cNvSpPr txBox="1"/>
          <p:nvPr/>
        </p:nvSpPr>
        <p:spPr>
          <a:xfrm>
            <a:off x="3876" y="3935546"/>
            <a:ext cx="913425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By the Grace, mercy &amp; strength of God, He keeps us (even in the time of trial)</a:t>
            </a:r>
          </a:p>
        </p:txBody>
      </p:sp>
      <p:sp>
        <p:nvSpPr>
          <p:cNvPr id="17" name="TextBox 16">
            <a:extLst>
              <a:ext uri="{FF2B5EF4-FFF2-40B4-BE49-F238E27FC236}">
                <a16:creationId xmlns:a16="http://schemas.microsoft.com/office/drawing/2014/main" id="{60E94360-C93D-DE40-8343-9449E7D4C0A2}"/>
              </a:ext>
            </a:extLst>
          </p:cNvPr>
          <p:cNvSpPr txBox="1"/>
          <p:nvPr/>
        </p:nvSpPr>
        <p:spPr>
          <a:xfrm>
            <a:off x="21479" y="2642361"/>
            <a:ext cx="8150921" cy="415498"/>
          </a:xfrm>
          <a:prstGeom prst="rect">
            <a:avLst/>
          </a:prstGeom>
          <a:noFill/>
          <a:ln>
            <a:noFill/>
          </a:ln>
        </p:spPr>
        <p:txBody>
          <a:bodyPr wrap="square" rtlCol="0">
            <a:spAutoFit/>
          </a:bodyPr>
          <a:lstStyle/>
          <a:p>
            <a:r>
              <a:rPr lang="en-AU" sz="2100" dirty="0">
                <a:solidFill>
                  <a:srgbClr val="FFFF00"/>
                </a:solidFill>
                <a:latin typeface="Times New Roman" panose="02020603050405020304" pitchFamily="18" charset="0"/>
                <a:cs typeface="Times New Roman" panose="02020603050405020304" pitchFamily="18" charset="0"/>
              </a:rPr>
              <a:t>Persecution – Judgment beginning with the household of God</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F2458702-9DAE-2640-834D-007A6E9F1107}"/>
              </a:ext>
            </a:extLst>
          </p:cNvPr>
          <p:cNvSpPr txBox="1"/>
          <p:nvPr/>
        </p:nvSpPr>
        <p:spPr>
          <a:xfrm>
            <a:off x="192969" y="4280555"/>
            <a:ext cx="8629683" cy="738664"/>
          </a:xfrm>
          <a:prstGeom prst="rect">
            <a:avLst/>
          </a:prstGeom>
          <a:noFill/>
          <a:ln w="19050">
            <a:solidFill>
              <a:srgbClr val="FFFF00"/>
            </a:solidFill>
          </a:ln>
        </p:spPr>
        <p:txBody>
          <a:bodyPr wrap="square" rtlCol="0">
            <a:spAutoFit/>
          </a:bodyPr>
          <a:lstStyle/>
          <a:p>
            <a:r>
              <a:rPr lang="en-AU" sz="2100" dirty="0">
                <a:solidFill>
                  <a:srgbClr val="FFFF00"/>
                </a:solidFill>
                <a:latin typeface="Times New Roman" panose="02020603050405020304" pitchFamily="18" charset="0"/>
                <a:cs typeface="Times New Roman" panose="02020603050405020304" pitchFamily="18" charset="0"/>
              </a:rPr>
              <a:t>Don’t be afraid that we are too weak to endure and remain faithful.</a:t>
            </a:r>
          </a:p>
          <a:p>
            <a:r>
              <a:rPr lang="en-AU" sz="2100" dirty="0">
                <a:solidFill>
                  <a:srgbClr val="FFFF00"/>
                </a:solidFill>
                <a:latin typeface="Times New Roman" panose="02020603050405020304" pitchFamily="18" charset="0"/>
                <a:cs typeface="Times New Roman" panose="02020603050405020304" pitchFamily="18" charset="0"/>
              </a:rPr>
              <a:t>God is the one who is strong enough.  Holy Spirit in our heart keeps us strong.</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20" name="Rectangle 19">
            <a:extLst>
              <a:ext uri="{FF2B5EF4-FFF2-40B4-BE49-F238E27FC236}">
                <a16:creationId xmlns:a16="http://schemas.microsoft.com/office/drawing/2014/main" id="{8957FAFB-D153-0649-9125-324BF498CE7C}"/>
              </a:ext>
            </a:extLst>
          </p:cNvPr>
          <p:cNvSpPr/>
          <p:nvPr/>
        </p:nvSpPr>
        <p:spPr>
          <a:xfrm>
            <a:off x="2645480" y="5035941"/>
            <a:ext cx="6482723" cy="646331"/>
          </a:xfrm>
          <a:prstGeom prst="rect">
            <a:avLst/>
          </a:prstGeom>
          <a:solidFill>
            <a:schemeClr val="bg1"/>
          </a:solidFill>
        </p:spPr>
        <p:txBody>
          <a:bodyPr wrap="square">
            <a:spAutoFit/>
          </a:bodyPr>
          <a:lstStyle/>
          <a:p>
            <a:pPr marL="133350">
              <a:tabLst>
                <a:tab pos="127000" algn="l"/>
              </a:tabLs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AU" dirty="0">
                <a:latin typeface="Comic Sans MS" panose="030F0902030302020204" pitchFamily="66" charset="0"/>
                <a:ea typeface="Times New Roman" panose="02020603050405020304" pitchFamily="18" charset="0"/>
                <a:cs typeface="Times New Roman" panose="02020603050405020304" pitchFamily="18" charset="0"/>
              </a:rPr>
              <a:t>Therefore let those who suffer according to God’s will entrust their souls to a faithful Creator while doing good.</a:t>
            </a:r>
            <a:r>
              <a:rPr lang="en-AU" sz="1600" dirty="0"/>
              <a:t> </a:t>
            </a:r>
            <a:endParaRPr lang="en-AU" sz="17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44266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animBg="1"/>
      <p:bldP spid="20"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120521</TotalTime>
  <Words>1067</Words>
  <Application>Microsoft Macintosh PowerPoint</Application>
  <PresentationFormat>On-screen Show (16:10)</PresentationFormat>
  <Paragraphs>66</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2027</cp:revision>
  <cp:lastPrinted>2021-01-08T01:49:07Z</cp:lastPrinted>
  <dcterms:created xsi:type="dcterms:W3CDTF">2016-11-04T06:28:01Z</dcterms:created>
  <dcterms:modified xsi:type="dcterms:W3CDTF">2021-01-21T06:25:11Z</dcterms:modified>
</cp:coreProperties>
</file>